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badi" panose="020B0604020104020204" pitchFamily="34" charset="0"/>
      <p:regular r:id="rId13"/>
    </p:embeddedFont>
    <p:embeddedFont>
      <p:font typeface="Amasis MT Pro Black" panose="02040A04050005020304" pitchFamily="18" charset="0"/>
      <p:bold r:id="rId14"/>
    </p:embeddedFont>
    <p:embeddedFont>
      <p:font typeface="Geist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7620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078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Fruit Classification using Deep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19068"/>
            <a:ext cx="53223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Apple, Banana &amp; Orange Recognition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713559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project explores the application of deep learning techniques to accurately classify fruit images. Using a curated dataset of 240 training and 60 testing images, we developed and compared multiple neural network architectures to achieve high-accuracy fruit recognition capable of real-world deployment.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868233"/>
            <a:ext cx="43929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Arnav Gupta</a:t>
            </a:r>
          </a:p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Spandan Basu Chaudhuri</a:t>
            </a:r>
            <a:endParaRPr lang="en-US" sz="26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D8F036-500A-7607-E114-6882B5367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8630" y="7775363"/>
            <a:ext cx="1881769" cy="4096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813" y="469702"/>
            <a:ext cx="5939180" cy="955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006747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Conclusion &amp; Future Directions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97812" y="1093946"/>
            <a:ext cx="2228049" cy="573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3200" b="1" dirty="0">
                <a:solidFill>
                  <a:srgbClr val="006747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Project Success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597811" y="1603217"/>
            <a:ext cx="8805476" cy="444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Transfer learning with </a:t>
            </a:r>
            <a:r>
              <a:rPr lang="en-US" sz="1600" b="1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MobileNetV2</a:t>
            </a: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proved highly effective, with fine-tuning pushing accuracy beyond </a:t>
            </a: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95%</a:t>
            </a: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—far exceeding our baseline CNN performance.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97811" y="2158213"/>
            <a:ext cx="10274627" cy="965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732" y="220538"/>
            <a:ext cx="3095372" cy="3095372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02428" y="3426877"/>
            <a:ext cx="4404241" cy="1098828"/>
          </a:xfrm>
          <a:prstGeom prst="roundRect">
            <a:avLst>
              <a:gd name="adj" fmla="val 9095"/>
            </a:avLst>
          </a:prstGeom>
          <a:solidFill>
            <a:srgbClr val="D1EFE4"/>
          </a:solidFill>
          <a:ln w="7620">
            <a:solidFill>
              <a:srgbClr val="006747"/>
            </a:solidFill>
            <a:prstDash val="solid"/>
          </a:ln>
        </p:spPr>
        <p:txBody>
          <a:bodyPr/>
          <a:lstStyle/>
          <a:p>
            <a:endParaRPr lang="en-IN" sz="3600"/>
          </a:p>
        </p:txBody>
      </p:sp>
      <p:sp>
        <p:nvSpPr>
          <p:cNvPr id="8" name="Shape 5"/>
          <p:cNvSpPr/>
          <p:nvPr/>
        </p:nvSpPr>
        <p:spPr>
          <a:xfrm>
            <a:off x="721014" y="3545463"/>
            <a:ext cx="333018" cy="333018"/>
          </a:xfrm>
          <a:prstGeom prst="roundRect">
            <a:avLst>
              <a:gd name="adj" fmla="val 27455229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IN" sz="360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573" y="3637022"/>
            <a:ext cx="149781" cy="14978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21014" y="3989447"/>
            <a:ext cx="1420178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Mobile Applications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721014" y="4229477"/>
            <a:ext cx="4167068" cy="177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Consumer apps for nutritional tracking and smart shopping</a:t>
            </a:r>
            <a:endParaRPr lang="en-US" sz="1200" dirty="0"/>
          </a:p>
        </p:txBody>
      </p:sp>
      <p:sp>
        <p:nvSpPr>
          <p:cNvPr id="12" name="Shape 8"/>
          <p:cNvSpPr/>
          <p:nvPr/>
        </p:nvSpPr>
        <p:spPr>
          <a:xfrm>
            <a:off x="5117635" y="3426877"/>
            <a:ext cx="4404241" cy="1098828"/>
          </a:xfrm>
          <a:prstGeom prst="roundRect">
            <a:avLst>
              <a:gd name="adj" fmla="val 9095"/>
            </a:avLst>
          </a:prstGeom>
          <a:solidFill>
            <a:srgbClr val="D1EFE4"/>
          </a:solidFill>
          <a:ln w="7620">
            <a:solidFill>
              <a:srgbClr val="006747"/>
            </a:solidFill>
            <a:prstDash val="solid"/>
          </a:ln>
        </p:spPr>
        <p:txBody>
          <a:bodyPr/>
          <a:lstStyle/>
          <a:p>
            <a:endParaRPr lang="en-IN" sz="3600"/>
          </a:p>
        </p:txBody>
      </p:sp>
      <p:sp>
        <p:nvSpPr>
          <p:cNvPr id="13" name="Shape 9"/>
          <p:cNvSpPr/>
          <p:nvPr/>
        </p:nvSpPr>
        <p:spPr>
          <a:xfrm>
            <a:off x="5236221" y="3545463"/>
            <a:ext cx="333018" cy="333018"/>
          </a:xfrm>
          <a:prstGeom prst="roundRect">
            <a:avLst>
              <a:gd name="adj" fmla="val 27455229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IN" sz="360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7780" y="3637022"/>
            <a:ext cx="149781" cy="14978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236221" y="3989447"/>
            <a:ext cx="1387912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Automated Sorting</a:t>
            </a:r>
            <a:endParaRPr lang="en-US" dirty="0"/>
          </a:p>
        </p:txBody>
      </p:sp>
      <p:sp>
        <p:nvSpPr>
          <p:cNvPr id="16" name="Text 11"/>
          <p:cNvSpPr/>
          <p:nvPr/>
        </p:nvSpPr>
        <p:spPr>
          <a:xfrm>
            <a:off x="5236221" y="4229477"/>
            <a:ext cx="4167068" cy="177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Industrial fruit sorting and quality control systems</a:t>
            </a:r>
            <a:endParaRPr lang="en-US" sz="1200" dirty="0"/>
          </a:p>
        </p:txBody>
      </p:sp>
      <p:sp>
        <p:nvSpPr>
          <p:cNvPr id="17" name="Shape 12"/>
          <p:cNvSpPr/>
          <p:nvPr/>
        </p:nvSpPr>
        <p:spPr>
          <a:xfrm>
            <a:off x="9632842" y="3426877"/>
            <a:ext cx="4404360" cy="1098828"/>
          </a:xfrm>
          <a:prstGeom prst="roundRect">
            <a:avLst>
              <a:gd name="adj" fmla="val 9095"/>
            </a:avLst>
          </a:prstGeom>
          <a:solidFill>
            <a:srgbClr val="D1EFE4"/>
          </a:solidFill>
          <a:ln w="7620">
            <a:solidFill>
              <a:srgbClr val="006747"/>
            </a:solidFill>
            <a:prstDash val="solid"/>
          </a:ln>
        </p:spPr>
        <p:txBody>
          <a:bodyPr/>
          <a:lstStyle/>
          <a:p>
            <a:endParaRPr lang="en-IN" sz="3600"/>
          </a:p>
        </p:txBody>
      </p:sp>
      <p:sp>
        <p:nvSpPr>
          <p:cNvPr id="18" name="Shape 13"/>
          <p:cNvSpPr/>
          <p:nvPr/>
        </p:nvSpPr>
        <p:spPr>
          <a:xfrm>
            <a:off x="9751428" y="3545463"/>
            <a:ext cx="333018" cy="333018"/>
          </a:xfrm>
          <a:prstGeom prst="roundRect">
            <a:avLst>
              <a:gd name="adj" fmla="val 27455229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IN" sz="360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42988" y="3637022"/>
            <a:ext cx="149781" cy="14978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751428" y="3989447"/>
            <a:ext cx="1387912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Retail Automation</a:t>
            </a:r>
            <a:endParaRPr lang="en-US" dirty="0"/>
          </a:p>
        </p:txBody>
      </p:sp>
      <p:sp>
        <p:nvSpPr>
          <p:cNvPr id="21" name="Text 15"/>
          <p:cNvSpPr/>
          <p:nvPr/>
        </p:nvSpPr>
        <p:spPr>
          <a:xfrm>
            <a:off x="9751428" y="4229477"/>
            <a:ext cx="4167188" cy="177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Self-checkout systems and inventory management</a:t>
            </a:r>
            <a:endParaRPr lang="en-US" sz="1200" dirty="0"/>
          </a:p>
        </p:txBody>
      </p:sp>
      <p:sp>
        <p:nvSpPr>
          <p:cNvPr id="22" name="Text 16"/>
          <p:cNvSpPr/>
          <p:nvPr/>
        </p:nvSpPr>
        <p:spPr>
          <a:xfrm>
            <a:off x="602428" y="5442843"/>
            <a:ext cx="1873448" cy="61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Future Enhancements</a:t>
            </a:r>
            <a:endParaRPr lang="en-US" sz="200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428" y="6195416"/>
            <a:ext cx="6717387" cy="94023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812573" y="6371762"/>
            <a:ext cx="2576313" cy="510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YOLO Object Detection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824360" y="6804788"/>
            <a:ext cx="6495455" cy="52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Extend to detecting </a:t>
            </a:r>
            <a:r>
              <a:rPr lang="en-US" sz="1100" i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multiple fruits</a:t>
            </a: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simultaneously in a single image with bounding boxes</a:t>
            </a:r>
            <a:endParaRPr lang="en-US" sz="1100" dirty="0"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9815" y="6195415"/>
            <a:ext cx="6717387" cy="932724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7430781" y="6372482"/>
            <a:ext cx="1387912" cy="510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Real-Time System</a:t>
            </a:r>
            <a:endParaRPr lang="en-US" sz="1600" dirty="0"/>
          </a:p>
        </p:txBody>
      </p:sp>
      <p:sp>
        <p:nvSpPr>
          <p:cNvPr id="28" name="Text 20"/>
          <p:cNvSpPr/>
          <p:nvPr/>
        </p:nvSpPr>
        <p:spPr>
          <a:xfrm>
            <a:off x="7430781" y="6741199"/>
            <a:ext cx="6495455" cy="52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Deploy as live camera feed classifier for instant fruit recognition in retail environments</a:t>
            </a:r>
            <a:endParaRPr lang="en-US" sz="11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0E813EB-F0FF-640B-BEC3-5DF7647DC8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48630" y="7775363"/>
            <a:ext cx="1881769" cy="4096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B0E81E1-ACBC-EFE9-8B51-975E29B97214}"/>
              </a:ext>
            </a:extLst>
          </p:cNvPr>
          <p:cNvSpPr txBox="1"/>
          <p:nvPr/>
        </p:nvSpPr>
        <p:spPr>
          <a:xfrm>
            <a:off x="597810" y="2257085"/>
            <a:ext cx="10541529" cy="468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model is production-ready and suitable for deployment in practical applications requiring fast, accurate fruit classification.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973" y="429697"/>
            <a:ext cx="4154858" cy="439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200" b="1" dirty="0">
                <a:solidFill>
                  <a:srgbClr val="006747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Problem Statement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46973" y="1220867"/>
            <a:ext cx="2492915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The Challenge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46972" y="1625203"/>
            <a:ext cx="7794139" cy="674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Identifying and classifying objects in images represents a fundamental challenge in computer vision. Fruits present unique difficulties due to overlapping visual characteristics—similar shapes, colors, and textures can confuse classification systems.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546972" y="2426494"/>
            <a:ext cx="7794139" cy="449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goal: develop a robust model that can accurately distinguish between apples, bananas, and oranges with high confidence, suitable for real-time applications.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514" y="429697"/>
            <a:ext cx="5069153" cy="5069153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2219921" y="3211710"/>
            <a:ext cx="5220476" cy="1290518"/>
          </a:xfrm>
          <a:prstGeom prst="roundRect">
            <a:avLst>
              <a:gd name="adj" fmla="val 5668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 sz="2400"/>
          </a:p>
        </p:txBody>
      </p:sp>
      <p:sp>
        <p:nvSpPr>
          <p:cNvPr id="8" name="Shape 5"/>
          <p:cNvSpPr/>
          <p:nvPr/>
        </p:nvSpPr>
        <p:spPr>
          <a:xfrm>
            <a:off x="2204681" y="3211710"/>
            <a:ext cx="72026" cy="1290518"/>
          </a:xfrm>
          <a:prstGeom prst="roundRect">
            <a:avLst>
              <a:gd name="adj" fmla="val 207671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9" name="Text 6"/>
          <p:cNvSpPr/>
          <p:nvPr/>
        </p:nvSpPr>
        <p:spPr>
          <a:xfrm>
            <a:off x="2421493" y="3367563"/>
            <a:ext cx="2077359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Visual Similarity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421494" y="3671648"/>
            <a:ext cx="4798168" cy="674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Fruits share overlapping colors and rounded shapes, making precise classification challenging without sophisticated feature extraction.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2235161" y="4719223"/>
            <a:ext cx="5220476" cy="1290518"/>
          </a:xfrm>
          <a:prstGeom prst="roundRect">
            <a:avLst>
              <a:gd name="adj" fmla="val 5668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 sz="2400"/>
          </a:p>
        </p:txBody>
      </p:sp>
      <p:sp>
        <p:nvSpPr>
          <p:cNvPr id="12" name="Shape 9"/>
          <p:cNvSpPr/>
          <p:nvPr/>
        </p:nvSpPr>
        <p:spPr>
          <a:xfrm>
            <a:off x="2219921" y="4719223"/>
            <a:ext cx="72026" cy="1290518"/>
          </a:xfrm>
          <a:prstGeom prst="roundRect">
            <a:avLst>
              <a:gd name="adj" fmla="val 207671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13" name="Text 10"/>
          <p:cNvSpPr/>
          <p:nvPr/>
        </p:nvSpPr>
        <p:spPr>
          <a:xfrm>
            <a:off x="2436734" y="4875076"/>
            <a:ext cx="2574507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High Accuracy Required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2436734" y="5179161"/>
            <a:ext cx="4798168" cy="449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Real-world applications demand reliable performance across varying lighting conditions, angles, and fruit varieties.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2219921" y="6226736"/>
            <a:ext cx="5220476" cy="1290518"/>
          </a:xfrm>
          <a:prstGeom prst="roundRect">
            <a:avLst>
              <a:gd name="adj" fmla="val 5668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 sz="2400"/>
          </a:p>
        </p:txBody>
      </p:sp>
      <p:sp>
        <p:nvSpPr>
          <p:cNvPr id="16" name="Shape 13"/>
          <p:cNvSpPr/>
          <p:nvPr/>
        </p:nvSpPr>
        <p:spPr>
          <a:xfrm>
            <a:off x="2204681" y="6226736"/>
            <a:ext cx="72026" cy="1290518"/>
          </a:xfrm>
          <a:prstGeom prst="roundRect">
            <a:avLst>
              <a:gd name="adj" fmla="val 207671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17" name="Text 14"/>
          <p:cNvSpPr/>
          <p:nvPr/>
        </p:nvSpPr>
        <p:spPr>
          <a:xfrm>
            <a:off x="2421493" y="6382589"/>
            <a:ext cx="2498542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Real-Time Performance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421493" y="6686674"/>
            <a:ext cx="4798168" cy="449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model must process images quickly enough for practical deployment in sorting systems and mobile applications.</a:t>
            </a:r>
            <a:endParaRPr lang="en-US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70F46E4-6AAC-A435-E658-3A88428F1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8630" y="7775363"/>
            <a:ext cx="1881769" cy="4096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0943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6747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Dataset Overview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868924"/>
            <a:ext cx="130428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foundation: the </a:t>
            </a:r>
            <a:r>
              <a:rPr lang="en-US" sz="15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Fruit Images for Object Detection</a:t>
            </a: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dataset, carefully structured with balanced class representation and detailed annotations for supervised learning.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2798802"/>
            <a:ext cx="4186952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240</a:t>
            </a:r>
            <a:endParaRPr lang="en-US" sz="5000" dirty="0"/>
          </a:p>
        </p:txBody>
      </p:sp>
      <p:sp>
        <p:nvSpPr>
          <p:cNvPr id="5" name="Text 3"/>
          <p:cNvSpPr/>
          <p:nvPr/>
        </p:nvSpPr>
        <p:spPr>
          <a:xfrm>
            <a:off x="1682234" y="367581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Training Images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93790" y="4092654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Comprehensive set for model learning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5221724" y="2798802"/>
            <a:ext cx="4186952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60</a:t>
            </a:r>
            <a:endParaRPr lang="en-US" sz="5000" dirty="0"/>
          </a:p>
        </p:txBody>
      </p:sp>
      <p:sp>
        <p:nvSpPr>
          <p:cNvPr id="8" name="Text 6"/>
          <p:cNvSpPr/>
          <p:nvPr/>
        </p:nvSpPr>
        <p:spPr>
          <a:xfrm>
            <a:off x="6110168" y="367581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Test Images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221724" y="4092654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Validation and performance evaluation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9649658" y="2798802"/>
            <a:ext cx="4186952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5000" dirty="0"/>
          </a:p>
        </p:txBody>
      </p:sp>
      <p:sp>
        <p:nvSpPr>
          <p:cNvPr id="11" name="Text 9"/>
          <p:cNvSpPr/>
          <p:nvPr/>
        </p:nvSpPr>
        <p:spPr>
          <a:xfrm>
            <a:off x="10538103" y="367581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Fruit Classes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9649658" y="4092654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Apple, Banana, Orange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793790" y="4617839"/>
            <a:ext cx="4219099" cy="2205514"/>
          </a:xfrm>
          <a:prstGeom prst="roundRect">
            <a:avLst>
              <a:gd name="adj" fmla="val 78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2"/>
          <p:cNvSpPr/>
          <p:nvPr/>
        </p:nvSpPr>
        <p:spPr>
          <a:xfrm>
            <a:off x="994172" y="4818221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3239" y="4977289"/>
            <a:ext cx="260271" cy="260271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994172" y="558938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Apple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994172" y="6006227"/>
            <a:ext cx="381833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Red and green varieties with characteristic round shape and stem depression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5205651" y="4617839"/>
            <a:ext cx="4219099" cy="2205514"/>
          </a:xfrm>
          <a:prstGeom prst="roundRect">
            <a:avLst>
              <a:gd name="adj" fmla="val 78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16"/>
          <p:cNvSpPr/>
          <p:nvPr/>
        </p:nvSpPr>
        <p:spPr>
          <a:xfrm>
            <a:off x="5406033" y="4818221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5100" y="4977289"/>
            <a:ext cx="260271" cy="260271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5406033" y="558938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Banana</a:t>
            </a:r>
            <a:endParaRPr lang="en-US" sz="1850" dirty="0"/>
          </a:p>
        </p:txBody>
      </p:sp>
      <p:sp>
        <p:nvSpPr>
          <p:cNvPr id="22" name="Text 18"/>
          <p:cNvSpPr/>
          <p:nvPr/>
        </p:nvSpPr>
        <p:spPr>
          <a:xfrm>
            <a:off x="5406033" y="6006227"/>
            <a:ext cx="381833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Distinctive elongated curved shape with yellow coloring and natural segmentation</a:t>
            </a:r>
            <a:endParaRPr lang="en-US" sz="1500" dirty="0"/>
          </a:p>
        </p:txBody>
      </p:sp>
      <p:sp>
        <p:nvSpPr>
          <p:cNvPr id="23" name="Shape 19"/>
          <p:cNvSpPr/>
          <p:nvPr/>
        </p:nvSpPr>
        <p:spPr>
          <a:xfrm>
            <a:off x="9617512" y="4617839"/>
            <a:ext cx="4219099" cy="2205514"/>
          </a:xfrm>
          <a:prstGeom prst="roundRect">
            <a:avLst>
              <a:gd name="adj" fmla="val 78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Shape 20"/>
          <p:cNvSpPr/>
          <p:nvPr/>
        </p:nvSpPr>
        <p:spPr>
          <a:xfrm>
            <a:off x="9817894" y="4818221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76961" y="4977289"/>
            <a:ext cx="260271" cy="260271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9817894" y="558938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Orange</a:t>
            </a:r>
            <a:endParaRPr lang="en-US" sz="1850" dirty="0"/>
          </a:p>
        </p:txBody>
      </p:sp>
      <p:sp>
        <p:nvSpPr>
          <p:cNvPr id="27" name="Text 22"/>
          <p:cNvSpPr/>
          <p:nvPr/>
        </p:nvSpPr>
        <p:spPr>
          <a:xfrm>
            <a:off x="9817894" y="6006227"/>
            <a:ext cx="381833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Spherical citrus with textured orange peel and characteristic dimpled surface</a:t>
            </a:r>
            <a:endParaRPr lang="en-US" sz="1500" dirty="0"/>
          </a:p>
        </p:txBody>
      </p:sp>
      <p:sp>
        <p:nvSpPr>
          <p:cNvPr id="28" name="Text 23"/>
          <p:cNvSpPr/>
          <p:nvPr/>
        </p:nvSpPr>
        <p:spPr>
          <a:xfrm>
            <a:off x="793790" y="7040166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Each image is accompanied by XML annotation files that precisely define bounding boxes and class labels, enabling accurate supervised training.</a:t>
            </a:r>
            <a:endParaRPr lang="en-US" sz="15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6D3BD98-B742-0F8C-4657-2C69309A18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48630" y="7775363"/>
            <a:ext cx="1881769" cy="4096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838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9745"/>
            <a:ext cx="567594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600" b="1" dirty="0">
                <a:solidFill>
                  <a:srgbClr val="006747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Data Preprocessing Pipeline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93790" y="3309040"/>
            <a:ext cx="13042821" cy="660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Transforming raw images into model-ready inputs requires systematic preprocessing to ensure consistency, efficiency, and optimal learning</a:t>
            </a:r>
            <a:b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</a:b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performance.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86676"/>
            <a:ext cx="6521410" cy="63507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52500" y="468046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Image Resizing</a:t>
            </a:r>
            <a:endParaRPr lang="en-US" dirty="0"/>
          </a:p>
        </p:txBody>
      </p:sp>
      <p:sp>
        <p:nvSpPr>
          <p:cNvPr id="7" name="Text 3"/>
          <p:cNvSpPr/>
          <p:nvPr/>
        </p:nvSpPr>
        <p:spPr>
          <a:xfrm>
            <a:off x="952500" y="5023723"/>
            <a:ext cx="620399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All images standardized to </a:t>
            </a: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224×224 pixels</a:t>
            </a: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to match neural network input requirements and reduce computational complexity.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886676"/>
            <a:ext cx="6521410" cy="63507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3910" y="468046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Normalization</a:t>
            </a:r>
            <a:endParaRPr lang="en-US" dirty="0"/>
          </a:p>
        </p:txBody>
      </p:sp>
      <p:sp>
        <p:nvSpPr>
          <p:cNvPr id="10" name="Text 5"/>
          <p:cNvSpPr/>
          <p:nvPr/>
        </p:nvSpPr>
        <p:spPr>
          <a:xfrm>
            <a:off x="7473910" y="5023723"/>
            <a:ext cx="620399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Pixel values scaled to </a:t>
            </a: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0–1 range</a:t>
            </a: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improving gradient flow and accelerating convergence during training.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90592"/>
            <a:ext cx="6521410" cy="63507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2500" y="648438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Label Extraction</a:t>
            </a:r>
            <a:endParaRPr lang="en-US" dirty="0"/>
          </a:p>
        </p:txBody>
      </p:sp>
      <p:sp>
        <p:nvSpPr>
          <p:cNvPr id="13" name="Text 7"/>
          <p:cNvSpPr/>
          <p:nvPr/>
        </p:nvSpPr>
        <p:spPr>
          <a:xfrm>
            <a:off x="952500" y="6827639"/>
            <a:ext cx="620399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Class labels parsed from XML annotation files and encoded into categorical format for classification.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690592"/>
            <a:ext cx="6521410" cy="63507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73910" y="6484382"/>
            <a:ext cx="206430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TensorFlow Pipeline</a:t>
            </a:r>
            <a:endParaRPr lang="en-US" dirty="0"/>
          </a:p>
        </p:txBody>
      </p:sp>
      <p:sp>
        <p:nvSpPr>
          <p:cNvPr id="16" name="Text 9"/>
          <p:cNvSpPr/>
          <p:nvPr/>
        </p:nvSpPr>
        <p:spPr>
          <a:xfrm>
            <a:off x="7473910" y="6827639"/>
            <a:ext cx="620399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Dataset converted to </a:t>
            </a: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tf.data</a:t>
            </a: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format, enabling batching, prefetching, and efficient GPU utilization.</a:t>
            </a:r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8F2324-D9FF-6377-A2C0-40A720B68E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48630" y="7775363"/>
            <a:ext cx="1881769" cy="4096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796" y="515303"/>
            <a:ext cx="7069931" cy="497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6747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Model 1: Custom CNN Architecture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655796" y="1411129"/>
            <a:ext cx="390144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6747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Baseline Convolutional Network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655796" y="1868924"/>
            <a:ext cx="7150418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began with a custom-designed Convolutional Neural Network (CNN) built from scratch—a straightforward architecture ideal for establishing baseline performance.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655796" y="2537698"/>
            <a:ext cx="2617827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6747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Architecture Components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55796" y="2945725"/>
            <a:ext cx="7150418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Convolutional Layers:</a:t>
            </a: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Feature extraction with increasing filter depth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655796" y="3256240"/>
            <a:ext cx="7150418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MaxPooling:</a:t>
            </a: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Spatial dimension reduction and translation invariance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655796" y="3566755"/>
            <a:ext cx="7150418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Flatten Layer:</a:t>
            </a: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Converting 2D features to 1D vector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655796" y="3877270"/>
            <a:ext cx="7150418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Dense Layers:</a:t>
            </a: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Fully connected classification with Softmax activation</a:t>
            </a:r>
            <a:endParaRPr lang="en-US" sz="12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239" y="280624"/>
            <a:ext cx="4912638" cy="4912638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576262" y="5591288"/>
            <a:ext cx="6579751" cy="1553766"/>
          </a:xfrm>
          <a:prstGeom prst="roundRect">
            <a:avLst>
              <a:gd name="adj" fmla="val 9227"/>
            </a:avLst>
          </a:prstGeom>
          <a:solidFill>
            <a:srgbClr val="006747"/>
          </a:solidFill>
          <a:ln w="7620">
            <a:solidFill>
              <a:srgbClr val="19806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743069" y="5758095"/>
            <a:ext cx="1991082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Advantages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43069" y="6102424"/>
            <a:ext cx="6246138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Lightweight and fast to train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743069" y="6412939"/>
            <a:ext cx="6246138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Low computational requirements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743069" y="6723454"/>
            <a:ext cx="6246138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Easy to understand and modify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7315200" y="5591288"/>
            <a:ext cx="6579870" cy="1553766"/>
          </a:xfrm>
          <a:prstGeom prst="roundRect">
            <a:avLst>
              <a:gd name="adj" fmla="val 9227"/>
            </a:avLst>
          </a:prstGeom>
          <a:solidFill>
            <a:srgbClr val="006747"/>
          </a:solidFill>
          <a:ln w="7620">
            <a:solidFill>
              <a:srgbClr val="19806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7482006" y="5758095"/>
            <a:ext cx="1991082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Limitations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7482006" y="6102424"/>
            <a:ext cx="6246257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Limited feature learning capacity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7482006" y="6412939"/>
            <a:ext cx="6246257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Lower accuracy on small datasets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7482006" y="6723454"/>
            <a:ext cx="6246257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Requires more training data for optimal performance</a:t>
            </a:r>
            <a:endParaRPr lang="en-US" sz="12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56CA016-316E-DE1A-C5A5-FB97E9307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8630" y="7775363"/>
            <a:ext cx="1881769" cy="4096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245"/>
            <a:ext cx="11806714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Model 2: Transfer Learning with MobileNetV2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2361" y="1668423"/>
            <a:ext cx="13045678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Leveraging knowledge from ImageNet—a massive dataset of 1.4 million images across 1,000 categories—we employed </a:t>
            </a:r>
            <a:r>
              <a:rPr lang="en-US" sz="1600" b="1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MobileNetV2</a:t>
            </a: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a state-of-the-art architecture optimized for mobile and embedded vision applications.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2361" y="2549366"/>
            <a:ext cx="203716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Abadi" panose="020B0604020104020204" pitchFamily="34" charset="0"/>
                <a:ea typeface="Noto Serif SC Light" pitchFamily="34" charset="-122"/>
                <a:cs typeface="Noto Serif SC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92361" y="2872740"/>
            <a:ext cx="6420922" cy="22860"/>
          </a:xfrm>
          <a:prstGeom prst="rect">
            <a:avLst/>
          </a:prstGeom>
          <a:solidFill>
            <a:srgbClr val="0067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792361" y="3020258"/>
            <a:ext cx="391537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Load Pre-trained MobileNetV2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2361" y="3460671"/>
            <a:ext cx="6420922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Import model trained on ImageNet, inheriting powerful feature extraction capabilities developed across millions of images.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416998" y="2549366"/>
            <a:ext cx="203716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Abadi" panose="020B0604020104020204" pitchFamily="34" charset="0"/>
                <a:ea typeface="Noto Serif SC Light" pitchFamily="34" charset="-122"/>
                <a:cs typeface="Noto Serif SC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6998" y="2872740"/>
            <a:ext cx="6421041" cy="22860"/>
          </a:xfrm>
          <a:prstGeom prst="rect">
            <a:avLst/>
          </a:prstGeom>
          <a:solidFill>
            <a:srgbClr val="0067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7416998" y="3020258"/>
            <a:ext cx="3605332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Remove Classification Head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416998" y="3460671"/>
            <a:ext cx="6421041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Strip away the original 1,000-class output layer, preserving only the convolutional base for feature extraction.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92361" y="4468892"/>
            <a:ext cx="203716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Abadi" panose="020B0604020104020204" pitchFamily="34" charset="0"/>
                <a:ea typeface="Noto Serif SC Light" pitchFamily="34" charset="-122"/>
                <a:cs typeface="Noto Serif SC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92361" y="4792266"/>
            <a:ext cx="6420922" cy="22860"/>
          </a:xfrm>
          <a:prstGeom prst="rect">
            <a:avLst/>
          </a:prstGeom>
          <a:solidFill>
            <a:srgbClr val="0067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792361" y="4939784"/>
            <a:ext cx="432006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Add Custom Classification Layers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92361" y="5380196"/>
            <a:ext cx="6420922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Attach Global Average Pooling followed by a Dense layer with 3 outputs (Apple, Banana, Orange) and Softmax activation.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416998" y="4468892"/>
            <a:ext cx="203716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Abadi" panose="020B0604020104020204" pitchFamily="34" charset="0"/>
                <a:ea typeface="Noto Serif SC Light" pitchFamily="34" charset="-122"/>
                <a:cs typeface="Noto Serif SC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416998" y="4792266"/>
            <a:ext cx="6421041" cy="22860"/>
          </a:xfrm>
          <a:prstGeom prst="rect">
            <a:avLst/>
          </a:prstGeom>
          <a:solidFill>
            <a:srgbClr val="0067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416998" y="4939784"/>
            <a:ext cx="254698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Freeze Base Layers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416998" y="5380196"/>
            <a:ext cx="6421041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Initially freeze pre-trained weights to preserve learned features while training only the new classification head.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92361" y="6413897"/>
            <a:ext cx="13045678" cy="1191458"/>
          </a:xfrm>
          <a:prstGeom prst="roundRect">
            <a:avLst>
              <a:gd name="adj" fmla="val 15392"/>
            </a:avLst>
          </a:prstGeom>
          <a:solidFill>
            <a:srgbClr val="B3FFE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77" y="6718697"/>
            <a:ext cx="254675" cy="203716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1454468" y="6668453"/>
            <a:ext cx="121798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Why Transfer Learning?</a:t>
            </a:r>
            <a:r>
              <a:rPr lang="en-US" sz="16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With limited training data (240 images), transfer learning allows us to leverage features learned from millions of images, dramatically improving performance and reducing training time.</a:t>
            </a: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46C14B8-D068-DE8E-D126-EF7D1FAC7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8630" y="7775363"/>
            <a:ext cx="1881769" cy="4096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244" y="486489"/>
            <a:ext cx="4054795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Fine-Tuning Strategy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19244" y="1133118"/>
            <a:ext cx="322452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006747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Unlocking Deeper Learning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19243" y="1463635"/>
            <a:ext cx="8714327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After initial training with frozen base layers, we progressively unfroze the top layers of MobileNetV2, allowing the model to adapt pre-learned features specifically to our fruit classification task.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0246" y="2197014"/>
            <a:ext cx="2174586" cy="367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Fine-Tuning Approach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630245" y="2486833"/>
            <a:ext cx="8714327" cy="37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Selective Unfreezing:</a:t>
            </a: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Enabled training for deeper MobileNet layers while keeping early layers frozen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0245" y="2711028"/>
            <a:ext cx="8714327" cy="37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Lower Learning Rate:</a:t>
            </a: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Used reduced learning rate to prevent catastrophic forgetting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30245" y="2935223"/>
            <a:ext cx="8714327" cy="37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Dropout Regularization:</a:t>
            </a: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Added dropout layers to prevent overfitting on small dataset</a:t>
            </a:r>
            <a:endParaRPr lang="en-US" sz="1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512" y="202287"/>
            <a:ext cx="3647644" cy="364764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794893" y="5109194"/>
            <a:ext cx="1414463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95%</a:t>
            </a:r>
            <a:endParaRPr lang="en-US" sz="32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636" y="4390414"/>
            <a:ext cx="1725097" cy="172509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783463" y="6259100"/>
            <a:ext cx="1437561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Peak Accuracy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318161" y="6507583"/>
            <a:ext cx="4368165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Achieved after fine-tuning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6306767" y="5109194"/>
            <a:ext cx="1414463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25%</a:t>
            </a:r>
            <a:endParaRPr lang="en-US" sz="32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509" y="4390414"/>
            <a:ext cx="1725097" cy="172509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295337" y="6259100"/>
            <a:ext cx="1437561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Accuracy Gain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4830035" y="6507583"/>
            <a:ext cx="4368165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Improvement over baseline CNN</a:t>
            </a:r>
            <a:endParaRPr lang="en-US" sz="1100" dirty="0"/>
          </a:p>
        </p:txBody>
      </p:sp>
      <p:sp>
        <p:nvSpPr>
          <p:cNvPr id="18" name="Text 13"/>
          <p:cNvSpPr/>
          <p:nvPr/>
        </p:nvSpPr>
        <p:spPr>
          <a:xfrm>
            <a:off x="10818640" y="5109194"/>
            <a:ext cx="1414463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15</a:t>
            </a:r>
            <a:endParaRPr lang="en-US" sz="320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3383" y="4390414"/>
            <a:ext cx="1725097" cy="172509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0807210" y="6259100"/>
            <a:ext cx="1437561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Unfrozen Layers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9344572" y="6547826"/>
            <a:ext cx="4368165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Top layers adapted to fruits</a:t>
            </a:r>
            <a:endParaRPr lang="en-US" sz="1100" dirty="0"/>
          </a:p>
        </p:txBody>
      </p:sp>
      <p:sp>
        <p:nvSpPr>
          <p:cNvPr id="22" name="Text 16"/>
          <p:cNvSpPr/>
          <p:nvPr/>
        </p:nvSpPr>
        <p:spPr>
          <a:xfrm>
            <a:off x="726281" y="7164093"/>
            <a:ext cx="13391912" cy="1020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2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5E2C35F-1FA8-89CA-88F8-7F917CE56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8630" y="7775363"/>
            <a:ext cx="1881769" cy="4096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0134AAA-AA44-EDDD-5CFA-3DC7ECA81B95}"/>
              </a:ext>
            </a:extLst>
          </p:cNvPr>
          <p:cNvSpPr txBox="1"/>
          <p:nvPr/>
        </p:nvSpPr>
        <p:spPr>
          <a:xfrm>
            <a:off x="619243" y="6966891"/>
            <a:ext cx="13498950" cy="881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335E23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Result:</a:t>
            </a:r>
            <a:r>
              <a:rPr lang="en-US" sz="18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Fine-tuning delivered significant accuracy improvements, demonstrating the power of adaptive transfer learning for domain-specific tasks.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810" y="450056"/>
            <a:ext cx="4803219" cy="409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6747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Results &amp; Model Comparison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72810" y="1254907"/>
            <a:ext cx="13484781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Comprehensive evaluation across three architectures reveals the dramatic impact of transfer learning and fine-tuning on classification performance.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572810" y="1477923"/>
            <a:ext cx="13484781" cy="1542098"/>
          </a:xfrm>
          <a:prstGeom prst="roundRect">
            <a:avLst>
              <a:gd name="adj" fmla="val 76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 sz="3200"/>
          </a:p>
        </p:txBody>
      </p:sp>
      <p:sp>
        <p:nvSpPr>
          <p:cNvPr id="5" name="Shape 3"/>
          <p:cNvSpPr/>
          <p:nvPr/>
        </p:nvSpPr>
        <p:spPr>
          <a:xfrm>
            <a:off x="580430" y="1485543"/>
            <a:ext cx="13469541" cy="3817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sz="3200"/>
          </a:p>
        </p:txBody>
      </p:sp>
      <p:sp>
        <p:nvSpPr>
          <p:cNvPr id="6" name="Text 4"/>
          <p:cNvSpPr/>
          <p:nvPr/>
        </p:nvSpPr>
        <p:spPr>
          <a:xfrm>
            <a:off x="711279" y="1895005"/>
            <a:ext cx="5122307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Model Architecture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102906" y="1895005"/>
            <a:ext cx="377154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 Accuracy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10143768" y="1895005"/>
            <a:ext cx="377535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Key Characteristics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580430" y="2190637"/>
            <a:ext cx="13469541" cy="3817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sz="3200"/>
          </a:p>
        </p:txBody>
      </p:sp>
      <p:sp>
        <p:nvSpPr>
          <p:cNvPr id="10" name="Text 8"/>
          <p:cNvSpPr/>
          <p:nvPr/>
        </p:nvSpPr>
        <p:spPr>
          <a:xfrm>
            <a:off x="711279" y="2276719"/>
            <a:ext cx="5122307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Simple CNN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102906" y="2276719"/>
            <a:ext cx="377154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335E23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70–78%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10143768" y="2276719"/>
            <a:ext cx="377535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Struggles with similar colors and textures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580430" y="2572352"/>
            <a:ext cx="13469541" cy="3817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sz="3200"/>
          </a:p>
        </p:txBody>
      </p:sp>
      <p:sp>
        <p:nvSpPr>
          <p:cNvPr id="14" name="Text 12"/>
          <p:cNvSpPr/>
          <p:nvPr/>
        </p:nvSpPr>
        <p:spPr>
          <a:xfrm>
            <a:off x="711279" y="2658434"/>
            <a:ext cx="5122307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Transfer Learning (MobileNetV2)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102906" y="2658434"/>
            <a:ext cx="377154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8CAB18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90–94%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10143768" y="2658434"/>
            <a:ext cx="377535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Significantly better feature recognition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580430" y="2954066"/>
            <a:ext cx="13469541" cy="3817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sz="3200"/>
          </a:p>
        </p:txBody>
      </p:sp>
      <p:sp>
        <p:nvSpPr>
          <p:cNvPr id="18" name="Text 16"/>
          <p:cNvSpPr/>
          <p:nvPr/>
        </p:nvSpPr>
        <p:spPr>
          <a:xfrm>
            <a:off x="711279" y="3040148"/>
            <a:ext cx="5122307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Fine-Tuned Transfer Model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6102906" y="3040148"/>
            <a:ext cx="377154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95%+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10143768" y="3040148"/>
            <a:ext cx="377535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Best performing with adapted features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572810" y="4814716"/>
            <a:ext cx="216253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006747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Performance Insights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572810" y="5191073"/>
            <a:ext cx="6582728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confusion matrix reveals exceptional performance across all three fruit classes, with minimal misclassification. The fine-tuned model demonstrates particularly strong discrimination between visually similar fruits.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572810" y="5937476"/>
            <a:ext cx="6582728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High precision</a:t>
            </a: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for all classes (&gt;93%)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572810" y="6192746"/>
            <a:ext cx="6582728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Balanced recall</a:t>
            </a: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across apples, bananas, and oranges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572810" y="6448016"/>
            <a:ext cx="6582728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Strong generalization</a:t>
            </a: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to unseen test examples</a:t>
            </a:r>
            <a:endParaRPr lang="en-US" sz="1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E3E29B4-9E27-5309-0774-61F72980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630" y="7775363"/>
            <a:ext cx="1881769" cy="409632"/>
          </a:xfrm>
          <a:prstGeom prst="rect">
            <a:avLst/>
          </a:prstGeom>
        </p:spPr>
      </p:pic>
      <p:pic>
        <p:nvPicPr>
          <p:cNvPr id="2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4449" y="3819377"/>
            <a:ext cx="4080866" cy="40808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3545"/>
            <a:ext cx="5028962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6747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Model Testing &amp; Validation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793790" y="1425416"/>
            <a:ext cx="8075890" cy="60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Rigorous evaluation using multiple testing methodologies confirms the model's robustness and real-world applicability beyond the training distribution.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89" y="2062757"/>
            <a:ext cx="393831" cy="47188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46477" y="2150269"/>
            <a:ext cx="2504739" cy="29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Random Test Predictions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346478" y="2468999"/>
            <a:ext cx="7485207" cy="60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Model evaluated on randomly sampled images from the test set, demonstrating consistent high-confidence predictions across diverse examples.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89" y="3235284"/>
            <a:ext cx="393831" cy="47188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46478" y="3322796"/>
            <a:ext cx="3090078" cy="29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Multi-Image Grid Visualization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346478" y="3641527"/>
            <a:ext cx="7485207" cy="60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Batch predictions displayed in grid format reveal model behavior across multiple samples simultaneously, highlighting consistency.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89" y="4407812"/>
            <a:ext cx="393831" cy="47188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346478" y="4495324"/>
            <a:ext cx="2206599" cy="29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Classification Reports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346478" y="4814054"/>
            <a:ext cx="7485207" cy="60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Detailed metrics including precision, recall, and F1-scores calculated per class, providing comprehensive performance insights.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789" y="5580339"/>
            <a:ext cx="393831" cy="47188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346478" y="5667851"/>
            <a:ext cx="1969664" cy="29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Amasis MT Pro Black" panose="02040A04050005020304" pitchFamily="18" charset="0"/>
                <a:ea typeface="Noto Serif SC Bold" pitchFamily="34" charset="-122"/>
                <a:cs typeface="Noto Serif SC Bold" pitchFamily="34" charset="-120"/>
              </a:rPr>
              <a:t>Real-World Images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1346478" y="5986582"/>
            <a:ext cx="7485207" cy="60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Model tested on images captured outside the original dataset, successfully generalizing to new lighting conditions and angles.</a:t>
            </a: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>
            <a:off x="793790" y="6623923"/>
            <a:ext cx="8075890" cy="1103872"/>
          </a:xfrm>
          <a:prstGeom prst="roundRect">
            <a:avLst>
              <a:gd name="adj" fmla="val 15394"/>
            </a:avLst>
          </a:prstGeom>
          <a:solidFill>
            <a:srgbClr val="B3FFE7"/>
          </a:solidFill>
          <a:ln/>
        </p:spPr>
        <p:txBody>
          <a:bodyPr/>
          <a:lstStyle/>
          <a:p>
            <a:endParaRPr lang="en-IN" sz="280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189" y="6839069"/>
            <a:ext cx="196852" cy="18875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272778" y="6808113"/>
            <a:ext cx="7406441" cy="60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highlight>
                  <a:srgbClr val="E5F9F2"/>
                </a:highlight>
                <a:latin typeface="Geist" pitchFamily="34" charset="0"/>
                <a:ea typeface="Geist" pitchFamily="34" charset="-122"/>
                <a:cs typeface="Geist" pitchFamily="34" charset="-120"/>
              </a:rPr>
              <a:t>Key Finding:</a:t>
            </a:r>
            <a:r>
              <a:rPr lang="en-US" sz="16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The model demonstrates excellent generalization capability, maintaining high accuracy even on out-of-distribution images with varying backgrounds and lighting conditions.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1123</Words>
  <Application>Microsoft Office PowerPoint</Application>
  <PresentationFormat>Custom</PresentationFormat>
  <Paragraphs>146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Amasis MT Pro Black</vt:lpstr>
      <vt:lpstr>Geist</vt:lpstr>
      <vt:lpstr>Arial</vt:lpstr>
      <vt:lpstr>Abadi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ARNAV GUPTA (RA2211028010107)</cp:lastModifiedBy>
  <cp:revision>4</cp:revision>
  <dcterms:created xsi:type="dcterms:W3CDTF">2025-11-05T03:44:04Z</dcterms:created>
  <dcterms:modified xsi:type="dcterms:W3CDTF">2025-11-06T04:58:38Z</dcterms:modified>
</cp:coreProperties>
</file>